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Economica"/>
      <p:regular r:id="rId43"/>
      <p:bold r:id="rId44"/>
      <p:italic r:id="rId45"/>
      <p:boldItalic r:id="rId46"/>
    </p:embeddedFont>
    <p:embeddedFont>
      <p:font typeface="Open Sans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Economica-bold.fntdata"/><Relationship Id="rId43" Type="http://schemas.openxmlformats.org/officeDocument/2006/relationships/font" Target="fonts/Economica-regular.fntdata"/><Relationship Id="rId46" Type="http://schemas.openxmlformats.org/officeDocument/2006/relationships/font" Target="fonts/Economica-boldItalic.fntdata"/><Relationship Id="rId45" Type="http://schemas.openxmlformats.org/officeDocument/2006/relationships/font" Target="fonts/Economica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penSans-bold.fntdata"/><Relationship Id="rId47" Type="http://schemas.openxmlformats.org/officeDocument/2006/relationships/font" Target="fonts/OpenSans-regular.fntdata"/><Relationship Id="rId49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Open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goal today is to teach you to think like a linux user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everyone who learns to program understands the flow of code, how loops and functions and arrays 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wanna do that for linux, the basic operations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you need help or have questions or concerns, please stop me so i can help, i can explain more, explain less, or explain differently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wanna know more about concepts PLEASE ask, more knowledge is better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c70c9a57e5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c70c9a57e5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 no power button, turns on with connect cable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keyboard mouse monitor and sd card first, then power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red light power, green light writing so don't unplug on green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c70c9a57e5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c70c9a57e5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ssh and vnc will help us later so we need to turn them on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70c9a57e5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c70c9a57e5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terminal and how commands 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terminal, simplest commands, update commands, add the extra updates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apt apt-get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sudo and root user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ufw is a firewall management program </a:t>
            </a:r>
            <a:r>
              <a:rPr lang="en"/>
              <a:t>that's</a:t>
            </a:r>
            <a:r>
              <a:rPr lang="en"/>
              <a:t> installed by default in ubuntu and mint, but we have to add it for pi. will use it later but wanted you to download something first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 and &amp;&amp; and sh (shell) and bash (show off file recovery)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-d -f -df etc standalones change how command operates, some select specific files, more options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indent in shell script is two spaces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c70c9a57e5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c70c9a57e5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ls command lets us see information about files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give files permissions.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users and groups, root user, notice that sudo nano made a file owned by root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filesystem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c70c9a57e5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c70c9a57e5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working directory, where things happen, the ls files are in the working directory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and root, fixed locations, </a:t>
            </a:r>
            <a:r>
              <a:rPr lang="en"/>
              <a:t>it's</a:t>
            </a:r>
            <a:r>
              <a:rPr lang="en"/>
              <a:t> a tree, root folder belongs to the root user gotta use sudo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basically the up down in the tree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 anywhere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blank cd </a:t>
            </a:r>
            <a:r>
              <a:rPr lang="en"/>
              <a:t>will</a:t>
            </a:r>
            <a:r>
              <a:rPr lang="en"/>
              <a:t> take you to your home folder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them play around with cd and mkdir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c70c9a57e5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c70c9a57e5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c70c9a57e5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c70c9a57e5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asks if </a:t>
            </a:r>
            <a:r>
              <a:rPr lang="en"/>
              <a:t>there's</a:t>
            </a:r>
            <a:r>
              <a:rPr lang="en"/>
              <a:t> a conflict, otherwise </a:t>
            </a:r>
            <a:r>
              <a:rPr lang="en"/>
              <a:t>default</a:t>
            </a:r>
            <a:r>
              <a:rPr lang="en"/>
              <a:t> overwrites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force does it even if there are issues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c70c9a57e5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c70c9a57e5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recursive does for folders cuz has to do it for everything inside the folder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c70c9a57e5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c70c9a57e5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c70c9a57e5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c70c9a57e5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ports and how to connect apps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TCP/UDP exist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22, 80, and 443 and http and https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 forwarding is mapping a lower level port to a higher level port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reverse proxy is sending a specific port to a specific website. reverse proxy routes ports thru the firewall to websites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c76c6602be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c76c6602be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c70c9a57e5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c70c9a57e5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ufw is preinstalled on ubuntu and mint, firewall manager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enabled the ports we need for ssh and to host internet traffic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c70c9a57e5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c70c9a57e5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curl pulls something from the internet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looks complicated </a:t>
            </a:r>
            <a:r>
              <a:rPr lang="en"/>
              <a:t>it's</a:t>
            </a:r>
            <a:r>
              <a:rPr lang="en"/>
              <a:t> not. just like when you installed it earlier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the script, run a command, open a link, log in, check the status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want run ping and the ip address of your laptop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c70c9a57e5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c70c9a57e5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ssh is a protocol to allow remote access to other computers on the same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normally you would run the ip a command and connect from another computer to that, but school wifi weird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be using tailscale as our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to the tailscale tray icon, hover over network device, then my devices, then click the raspberry pi. this copies that ip address. </a:t>
            </a:r>
            <a:r>
              <a:rPr lang="en"/>
              <a:t>it's</a:t>
            </a:r>
            <a:r>
              <a:rPr lang="en"/>
              <a:t> the same one listed in tailscale status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cmd, ssh user@ip, fingerprint yes, password yes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c70c9a57e5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c70c9a57e5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open vnc viewer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it's</a:t>
            </a:r>
            <a:r>
              <a:rPr lang="en"/>
              <a:t> like ssh but for the </a:t>
            </a:r>
            <a:r>
              <a:rPr lang="en"/>
              <a:t>whole keyboard mouse and monitor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ip in the top, enter credentials and remember password and join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vnc is optional for today because everything is in terminal, but very useful for actual stuff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c70c9a57e5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c70c9a57e5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many OSs and so much hardware makes predicting software behavior difficult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a computer is a pool of mystery liquid, a container is a box for a single program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box is identical, so they all act the same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poke holes in the box so the program can access the network and filesystem and you can bridge them together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is the program that creates and manages containers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docker compose </a:t>
            </a:r>
            <a:r>
              <a:rPr lang="en"/>
              <a:t>and</a:t>
            </a:r>
            <a:r>
              <a:rPr lang="en"/>
              <a:t> why not regular docker run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c70c9a57e5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c70c9a57e5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use docker to keep stuff organized. apt packages are very messy and chaotic. terminal based not as clean as windows applications. docker clean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guy says it best why i use docker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c70c9a57e5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c70c9a57e5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wget is like curl, but it is usually used just to download a file hosted at a specific 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are doing now is downloading these docker compose files, making </a:t>
            </a:r>
            <a:r>
              <a:rPr lang="en"/>
              <a:t>directories</a:t>
            </a:r>
            <a:r>
              <a:rPr lang="en"/>
              <a:t> for them, moving them and </a:t>
            </a:r>
            <a:r>
              <a:rPr lang="en"/>
              <a:t>renaming</a:t>
            </a:r>
            <a:r>
              <a:rPr lang="en"/>
              <a:t> them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them wget the files and mkdirs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yaml structure and show them in nano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them launch and access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them fill out, launch, and access 2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c70c9a57e5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c70c9a57e5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c70c9a57e5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c70c9a57e5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c70c9a57e5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c70c9a57e5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c76c6602be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c76c6602be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will let us control the pi from our laptops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don't use realvnc, it's worse and paywalled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c70c9a57e5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c70c9a57e5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cacadd033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cacadd033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cacadd03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cacadd03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how i want all of our documentation to look. an overview for each system we employ and activity entires detailing exactly what we did, how, and when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did this in my trade school engineering class and it was very useful even tho we didnt need to go back that much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want us to have the best documentation in rp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c70c9a57e5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c70c9a57e5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c70c9a57e5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c70c9a57e5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c70c9a57e5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c70c9a57e5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c70c9a57e5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c70c9a57e5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c70c9a57e5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c70c9a57e5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c70c9a57e5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c70c9a57e5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tailscale is a vpn, makes a virtual network so devices in same github organization can see each other even on different wifi networks,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made the github organization so that all of these devices can see </a:t>
            </a:r>
            <a:r>
              <a:rPr lang="en"/>
              <a:t>each other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c70c9a57e5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c70c9a57e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c70c9a57e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c70c9a57e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 the underlying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distros </a:t>
            </a:r>
            <a:r>
              <a:rPr lang="en"/>
              <a:t>diverging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debian -&gt; ubuntu -&gt; mint (very sim)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actually gonna use, important to know for research that there are differences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c70c9a57e5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c70c9a57e5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 mint or ubuntu, same i like mint, nothing you </a:t>
            </a:r>
            <a:r>
              <a:rPr lang="en"/>
              <a:t>can't</a:t>
            </a:r>
            <a:r>
              <a:rPr lang="en"/>
              <a:t> get around with some know how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server runs ubuntu server, headless, aka no gui only terminal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want to switch to mint maybe or just install a gui on server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c70c9a57e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c70c9a57e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pi, rasbian like verys tripped down debian,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identical operation, nearly identical environment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 warned pis are very slow, give them some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always shut down properly cuz microsd unstable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don't</a:t>
            </a:r>
            <a:r>
              <a:rPr lang="en"/>
              <a:t> worry about low voltage warnings, it </a:t>
            </a:r>
            <a:r>
              <a:rPr lang="en"/>
              <a:t>doesn't</a:t>
            </a:r>
            <a:r>
              <a:rPr lang="en"/>
              <a:t> actually affect us for what we’re doing (i ran on low voltage for a whole semester)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c70c9a57e5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c70c9a57e5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Relationship Id="rId4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Relationship Id="rId6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et.docker.com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raw.githubusercontent.com/AthenaShikata/Random/main/linux_workshop1.yaml" TargetMode="External"/><Relationship Id="rId4" Type="http://schemas.openxmlformats.org/officeDocument/2006/relationships/hyperlink" Target="https://raw.githubusercontent.com/AthenaShikata/Random/main/linux_workshop2.yaml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vnc-viewer.en.softonic.com/" TargetMode="External"/><Relationship Id="rId4" Type="http://schemas.openxmlformats.org/officeDocument/2006/relationships/hyperlink" Target="https://www.realvnc.com/en/connect/download/viewer/macos/" TargetMode="External"/><Relationship Id="rId9" Type="http://schemas.openxmlformats.org/officeDocument/2006/relationships/image" Target="../media/image2.png"/><Relationship Id="rId5" Type="http://schemas.openxmlformats.org/officeDocument/2006/relationships/hyperlink" Target="https://tailscale.com/download" TargetMode="External"/><Relationship Id="rId6" Type="http://schemas.openxmlformats.org/officeDocument/2006/relationships/image" Target="../media/image12.png"/><Relationship Id="rId7" Type="http://schemas.openxmlformats.org/officeDocument/2006/relationships/image" Target="../media/image18.png"/><Relationship Id="rId8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docs.google.com/document/d/1TD9p69H3vgJmq5m7MJEX0zxIRoKZsm88UIt-0wRhieU/edit?usp=sharing" TargetMode="External"/><Relationship Id="rId4" Type="http://schemas.openxmlformats.org/officeDocument/2006/relationships/image" Target="../media/image39.png"/><Relationship Id="rId5" Type="http://schemas.openxmlformats.org/officeDocument/2006/relationships/image" Target="../media/image37.png"/><Relationship Id="rId6" Type="http://schemas.openxmlformats.org/officeDocument/2006/relationships/image" Target="../media/image36.png"/><Relationship Id="rId7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github.com/AthenaShikata/Random/blob/main/many%20linux%20commands.txt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 Workshop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Evan Peres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 rotWithShape="1">
          <a:blip r:embed="rId3">
            <a:alphaModFix/>
          </a:blip>
          <a:srcRect b="21451" l="13898" r="7934" t="12441"/>
          <a:stretch/>
        </p:blipFill>
        <p:spPr>
          <a:xfrm>
            <a:off x="42950" y="65800"/>
            <a:ext cx="4765174" cy="302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5650" y="1971875"/>
            <a:ext cx="5152298" cy="281034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/>
          <p:nvPr/>
        </p:nvSpPr>
        <p:spPr>
          <a:xfrm>
            <a:off x="6644225" y="2813400"/>
            <a:ext cx="495600" cy="495600"/>
          </a:xfrm>
          <a:prstGeom prst="noSmoking">
            <a:avLst>
              <a:gd fmla="val 1875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07750" cy="399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7650" y="619763"/>
            <a:ext cx="5086350" cy="17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 &amp; Upgrade</a:t>
            </a:r>
            <a:endParaRPr/>
          </a:p>
        </p:txBody>
      </p:sp>
      <p:sp>
        <p:nvSpPr>
          <p:cNvPr id="149" name="Google Shape;149;p2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sudo apt update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sudo apt upgrade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sudo apt install ufw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sudo nano uu.sh</a:t>
            </a:r>
            <a:endParaRPr/>
          </a:p>
        </p:txBody>
      </p:sp>
      <p:pic>
        <p:nvPicPr>
          <p:cNvPr id="150" name="Google Shape;150;p24"/>
          <p:cNvPicPr preferRelativeResize="0"/>
          <p:nvPr/>
        </p:nvPicPr>
        <p:blipFill rotWithShape="1">
          <a:blip r:embed="rId3">
            <a:alphaModFix/>
          </a:blip>
          <a:srcRect b="29343" l="0" r="0" t="0"/>
          <a:stretch/>
        </p:blipFill>
        <p:spPr>
          <a:xfrm>
            <a:off x="2689750" y="1225225"/>
            <a:ext cx="2876550" cy="104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750" y="2708795"/>
            <a:ext cx="6454251" cy="1970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uu.sh</a:t>
            </a:r>
            <a:endParaRPr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311700" y="1225225"/>
            <a:ext cx="8520600" cy="39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./uu.sh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ls -l ./uu.sh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sudo chown sdsurp:sdsurp ./uu.sh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ls -l uu.sh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sudo chmod u+x ./uu.sh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ls -l ./uu.sh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sudo chmod 754 ./uu.sh                                          r=4 w=2 x=1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ls -l ./uu.sh</a:t>
            </a:r>
            <a:endParaRPr/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0925" y="1225213"/>
            <a:ext cx="3295650" cy="29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cd = change directory</a:t>
            </a:r>
            <a:endParaRPr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pwd = print working directory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~ = home directory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/ = root directory (equivalent of windows C: drive)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cd ./foldername = enter child folder under working directory (down the tree)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cd .. = enter parent folder above working directory (up the tree)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cd /folder/folder/folder = move to this folder from anywhere! (teleportation)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mkdir = make a folder in the working directory or anywhere</a:t>
            </a:r>
            <a:endParaRPr/>
          </a:p>
        </p:txBody>
      </p:sp>
      <p:pic>
        <p:nvPicPr>
          <p:cNvPr id="165" name="Google Shape;165;p26"/>
          <p:cNvPicPr preferRelativeResize="0"/>
          <p:nvPr/>
        </p:nvPicPr>
        <p:blipFill rotWithShape="1">
          <a:blip r:embed="rId3">
            <a:alphaModFix/>
          </a:blip>
          <a:srcRect b="12714" l="0" r="0" t="12535"/>
          <a:stretch/>
        </p:blipFill>
        <p:spPr>
          <a:xfrm>
            <a:off x="3962450" y="19600"/>
            <a:ext cx="5181550" cy="193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</a:t>
            </a:r>
            <a:endParaRPr/>
          </a:p>
        </p:txBody>
      </p:sp>
      <p:sp>
        <p:nvSpPr>
          <p:cNvPr id="171" name="Google Shape;171;p27"/>
          <p:cNvSpPr txBox="1"/>
          <p:nvPr>
            <p:ph idx="1" type="body"/>
          </p:nvPr>
        </p:nvSpPr>
        <p:spPr>
          <a:xfrm>
            <a:off x="311700" y="1225225"/>
            <a:ext cx="4165200" cy="38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 = list directory contents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ls = lists </a:t>
            </a:r>
            <a:r>
              <a:rPr lang="en"/>
              <a:t>every</a:t>
            </a:r>
            <a:r>
              <a:rPr lang="en"/>
              <a:t> visible file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ls -a = lists all files including hidden </a:t>
            </a:r>
            <a:br>
              <a:rPr lang="en"/>
            </a:br>
            <a:r>
              <a:rPr lang="en"/>
              <a:t>files (files that start with a . are hidden)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ls -l = lists permissions and date modified for all files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ls -l ./file = lists only that file’s info</a:t>
            </a:r>
            <a:endParaRPr/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900" y="1678250"/>
            <a:ext cx="4667250" cy="24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 files</a:t>
            </a:r>
            <a:endParaRPr/>
          </a:p>
        </p:txBody>
      </p:sp>
      <p:sp>
        <p:nvSpPr>
          <p:cNvPr id="178" name="Google Shape;178;p28"/>
          <p:cNvSpPr txBox="1"/>
          <p:nvPr>
            <p:ph idx="1" type="body"/>
          </p:nvPr>
        </p:nvSpPr>
        <p:spPr>
          <a:xfrm>
            <a:off x="311700" y="1225225"/>
            <a:ext cx="8520600" cy="38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 [options] source_name destination_name</a:t>
            </a:r>
            <a:br>
              <a:rPr lang="en"/>
            </a:br>
            <a:r>
              <a:rPr lang="en"/>
              <a:t>	ex: mv test.txt ./Desktop/test.txt     or     mv test1.txt test2.txt (renamed!)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mv [options] source1 source2 source3 destination_path</a:t>
            </a:r>
            <a:br>
              <a:rPr lang="en"/>
            </a:br>
            <a:r>
              <a:rPr lang="en"/>
              <a:t>	</a:t>
            </a:r>
            <a:r>
              <a:rPr lang="en" sz="1600"/>
              <a:t>ex: mv test1.txt test2.txt test3.txt ./Desktop (moves files or folders into </a:t>
            </a:r>
            <a:r>
              <a:rPr lang="en" sz="1600"/>
              <a:t>Desktop</a:t>
            </a:r>
            <a:r>
              <a:rPr lang="en" sz="1600"/>
              <a:t>)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mv ./source ./destination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-i</a:t>
            </a:r>
            <a:r>
              <a:rPr lang="en"/>
              <a:t> interactive     -f force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 Files</a:t>
            </a:r>
            <a:endParaRPr/>
          </a:p>
        </p:txBody>
      </p:sp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311700" y="1225225"/>
            <a:ext cx="8520600" cy="38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 [options] source destination (already existing files will be overwritten!)</a:t>
            </a:r>
            <a:br>
              <a:rPr lang="en"/>
            </a:br>
            <a:r>
              <a:rPr lang="en"/>
              <a:t>	ex: cp test1.txt test2.txt     or     cp test1.txt ./Desktop/test2.txt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cp</a:t>
            </a:r>
            <a:r>
              <a:rPr lang="en"/>
              <a:t> [options] source1 source2 source3 destination_path</a:t>
            </a:r>
            <a:br>
              <a:rPr lang="en"/>
            </a:br>
            <a:r>
              <a:rPr lang="en"/>
              <a:t>	ex: mv test1.txt test2.txt test3.txt ./Desktop (copies files to Desktop)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cp -R source destination (copies folders!)</a:t>
            </a:r>
            <a:br>
              <a:rPr lang="en"/>
            </a:br>
            <a:r>
              <a:rPr lang="en"/>
              <a:t>	ex: cp ./test1 ./test2 (copies test1 folder into test2)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-i interactive     -f force     -R recursive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Delete Files</a:t>
            </a:r>
            <a:endParaRPr/>
          </a:p>
        </p:txBody>
      </p:sp>
      <p:sp>
        <p:nvSpPr>
          <p:cNvPr id="190" name="Google Shape;190;p30"/>
          <p:cNvSpPr txBox="1"/>
          <p:nvPr>
            <p:ph idx="1" type="body"/>
          </p:nvPr>
        </p:nvSpPr>
        <p:spPr>
          <a:xfrm>
            <a:off x="311700" y="1225225"/>
            <a:ext cx="8520600" cy="38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rm</a:t>
            </a:r>
            <a:r>
              <a:rPr lang="en"/>
              <a:t> [options] target</a:t>
            </a:r>
            <a:br>
              <a:rPr lang="en"/>
            </a:br>
            <a:r>
              <a:rPr lang="en"/>
              <a:t>	ex: rm test.txt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rm [options] target1 </a:t>
            </a:r>
            <a:r>
              <a:rPr lang="en"/>
              <a:t>target2 target3 (removes multiple!)</a:t>
            </a:r>
            <a:br>
              <a:rPr lang="en"/>
            </a:br>
            <a:r>
              <a:rPr lang="en"/>
              <a:t>	ex: rm test1.txt test2.txt test3.txt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rm -R ./target (removes folders!)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-i interactive     -f force     -R recursive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Network/Port Hierarchy</a:t>
            </a:r>
            <a:endParaRPr/>
          </a:p>
        </p:txBody>
      </p:sp>
      <p:sp>
        <p:nvSpPr>
          <p:cNvPr id="196" name="Google Shape;196;p3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5226"/>
            <a:ext cx="8520600" cy="193148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1"/>
          <p:cNvSpPr/>
          <p:nvPr/>
        </p:nvSpPr>
        <p:spPr>
          <a:xfrm>
            <a:off x="3959575" y="2388475"/>
            <a:ext cx="1129500" cy="673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" name="Google Shape;199;p31"/>
          <p:cNvSpPr txBox="1"/>
          <p:nvPr/>
        </p:nvSpPr>
        <p:spPr>
          <a:xfrm>
            <a:off x="4069675" y="2577175"/>
            <a:ext cx="9093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Reverse Proxy</a:t>
            </a:r>
            <a:endParaRPr sz="800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0" name="Google Shape;200;p31"/>
          <p:cNvSpPr txBox="1"/>
          <p:nvPr/>
        </p:nvSpPr>
        <p:spPr>
          <a:xfrm>
            <a:off x="2181400" y="2690725"/>
            <a:ext cx="11295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(usually 80 and 443)</a:t>
            </a:r>
            <a:endParaRPr sz="800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Firewall &amp; ufw</a:t>
            </a:r>
            <a:endParaRPr/>
          </a:p>
        </p:txBody>
      </p:sp>
      <p:sp>
        <p:nvSpPr>
          <p:cNvPr id="206" name="Google Shape;206;p3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sudo ufw status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sudo ufw enable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sudo ufw allow 22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sudo ufw allow 80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sudo ufw allow 443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sudo ufw allow 5900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sudo ufw status</a:t>
            </a:r>
            <a:endParaRPr/>
          </a:p>
        </p:txBody>
      </p:sp>
      <p:pic>
        <p:nvPicPr>
          <p:cNvPr id="207" name="Google Shape;207;p32"/>
          <p:cNvPicPr preferRelativeResize="0"/>
          <p:nvPr/>
        </p:nvPicPr>
        <p:blipFill rotWithShape="1">
          <a:blip r:embed="rId3">
            <a:alphaModFix/>
          </a:blip>
          <a:srcRect b="32178" l="0" r="24259" t="26787"/>
          <a:stretch/>
        </p:blipFill>
        <p:spPr>
          <a:xfrm>
            <a:off x="2922425" y="1407038"/>
            <a:ext cx="6140525" cy="232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Tailscale</a:t>
            </a:r>
            <a:endParaRPr/>
          </a:p>
        </p:txBody>
      </p:sp>
      <p:sp>
        <p:nvSpPr>
          <p:cNvPr id="213" name="Google Shape;213;p33"/>
          <p:cNvSpPr txBox="1"/>
          <p:nvPr>
            <p:ph idx="1" type="body"/>
          </p:nvPr>
        </p:nvSpPr>
        <p:spPr>
          <a:xfrm>
            <a:off x="311700" y="1225225"/>
            <a:ext cx="3173700" cy="37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curl -fsSL https://tailscale.com/install.sh | sh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sudo tailscale up</a:t>
            </a:r>
            <a:endParaRPr/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516" y="502800"/>
            <a:ext cx="2477763" cy="374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6838" y="672547"/>
            <a:ext cx="3046611" cy="3744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33"/>
          <p:cNvCxnSpPr/>
          <p:nvPr/>
        </p:nvCxnSpPr>
        <p:spPr>
          <a:xfrm>
            <a:off x="5733225" y="3380100"/>
            <a:ext cx="972300" cy="381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7" name="Google Shape;21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279250"/>
            <a:ext cx="3532549" cy="9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00" y="3724050"/>
            <a:ext cx="3373160" cy="831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" name="Google Shape;219;p33"/>
          <p:cNvCxnSpPr/>
          <p:nvPr/>
        </p:nvCxnSpPr>
        <p:spPr>
          <a:xfrm flipH="1" rot="10800000">
            <a:off x="2704075" y="3345550"/>
            <a:ext cx="1423800" cy="966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0" name="Google Shape;220;p33"/>
          <p:cNvSpPr txBox="1"/>
          <p:nvPr>
            <p:ph idx="1" type="body"/>
          </p:nvPr>
        </p:nvSpPr>
        <p:spPr>
          <a:xfrm>
            <a:off x="5571725" y="4369800"/>
            <a:ext cx="3173700" cy="7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sudo tailscale status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SSH</a:t>
            </a:r>
            <a:endParaRPr/>
          </a:p>
        </p:txBody>
      </p:sp>
      <p:sp>
        <p:nvSpPr>
          <p:cNvPr id="226" name="Google Shape;226;p3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 a					</a:t>
            </a:r>
            <a:endParaRPr strike="sngStrike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sudo tailscale status						password: changeme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4"/>
          <p:cNvPicPr preferRelativeResize="0"/>
          <p:nvPr/>
        </p:nvPicPr>
        <p:blipFill rotWithShape="1">
          <a:blip r:embed="rId3">
            <a:alphaModFix/>
          </a:blip>
          <a:srcRect b="0" l="13695" r="42197" t="0"/>
          <a:stretch/>
        </p:blipFill>
        <p:spPr>
          <a:xfrm>
            <a:off x="7133000" y="41500"/>
            <a:ext cx="1565700" cy="14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1175" y="2098000"/>
            <a:ext cx="4880701" cy="272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875" y="2696325"/>
            <a:ext cx="3955778" cy="22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26375" y="1315900"/>
            <a:ext cx="6117625" cy="34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Connecting With VNC</a:t>
            </a:r>
            <a:endParaRPr/>
          </a:p>
        </p:txBody>
      </p:sp>
      <p:sp>
        <p:nvSpPr>
          <p:cNvPr id="236" name="Google Shape;236;p35"/>
          <p:cNvSpPr txBox="1"/>
          <p:nvPr/>
        </p:nvSpPr>
        <p:spPr>
          <a:xfrm>
            <a:off x="690600" y="3580975"/>
            <a:ext cx="6399300" cy="12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7" name="Google Shape;237;p35"/>
          <p:cNvPicPr preferRelativeResize="0"/>
          <p:nvPr/>
        </p:nvPicPr>
        <p:blipFill rotWithShape="1">
          <a:blip r:embed="rId3">
            <a:alphaModFix/>
          </a:blip>
          <a:srcRect b="0" l="970" r="0" t="0"/>
          <a:stretch/>
        </p:blipFill>
        <p:spPr>
          <a:xfrm>
            <a:off x="4301875" y="930100"/>
            <a:ext cx="4803526" cy="351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75" y="1799925"/>
            <a:ext cx="4554571" cy="12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</a:t>
            </a:r>
            <a:endParaRPr/>
          </a:p>
        </p:txBody>
      </p:sp>
      <p:sp>
        <p:nvSpPr>
          <p:cNvPr id="244" name="Google Shape;244;p3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sudo apt install docker </a:t>
            </a:r>
            <a:br>
              <a:rPr lang="en"/>
            </a:br>
            <a:r>
              <a:rPr lang="en"/>
              <a:t>	if it fails:     curl -sSL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https://get.docker.com</a:t>
            </a:r>
            <a:r>
              <a:rPr lang="en"/>
              <a:t> | s</a:t>
            </a:r>
            <a:r>
              <a:rPr lang="en"/>
              <a:t>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sudo apt install docker-compose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sudo usermod -a -G docker evanp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sudo reboot (you’ll need to reconnect to ssh and vnc)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3548"/>
            <a:ext cx="9143999" cy="4456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"/>
          <p:cNvSpPr txBox="1"/>
          <p:nvPr>
            <p:ph idx="1" type="body"/>
          </p:nvPr>
        </p:nvSpPr>
        <p:spPr>
          <a:xfrm>
            <a:off x="311700" y="315925"/>
            <a:ext cx="8520600" cy="47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wget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https://raw.githubusercontent.com/AthenaShikata/Random/main/linux_workshop1.yaml</a:t>
            </a:r>
            <a:r>
              <a:rPr lang="en" sz="1500"/>
              <a:t> 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wget </a:t>
            </a:r>
            <a:r>
              <a:rPr lang="en" sz="1500" u="sng">
                <a:solidFill>
                  <a:schemeClr val="hlink"/>
                </a:solidFill>
                <a:hlinkClick r:id="rId4"/>
              </a:rPr>
              <a:t>https://raw.githubusercontent.com/AthenaShikata/Random/main/linux_workshop2.yaml</a:t>
            </a:r>
            <a:r>
              <a:rPr lang="en" sz="1500"/>
              <a:t> 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sudo mkdir /Docker /Docker/1 /Docker/2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sudo chown -R sdsurp:sdsurp /Docker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mv ./linux_workshop1.yaml /Docker/1/docker-compose.yaml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mv ./linux_workshop2.yaml /Docker/2/docker-compose.yaml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cd /Docker/1/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nano ./docker-compose.yaml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39"/>
          <p:cNvPicPr preferRelativeResize="0"/>
          <p:nvPr/>
        </p:nvPicPr>
        <p:blipFill rotWithShape="1">
          <a:blip r:embed="rId3">
            <a:alphaModFix/>
          </a:blip>
          <a:srcRect b="0" l="0" r="0" t="3595"/>
          <a:stretch/>
        </p:blipFill>
        <p:spPr>
          <a:xfrm>
            <a:off x="0" y="359350"/>
            <a:ext cx="9144001" cy="442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</a:t>
            </a:r>
            <a:endParaRPr/>
          </a:p>
        </p:txBody>
      </p:sp>
      <p:sp>
        <p:nvSpPr>
          <p:cNvPr id="269" name="Google Shape;269;p4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docker-compose up -d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the browser go to localhost:90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4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479" y="0"/>
            <a:ext cx="595304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 and Install Software Before Coming!!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VNC Viewer Softonic</a:t>
            </a:r>
            <a:r>
              <a:rPr lang="en"/>
              <a:t> for Windows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Real VNC</a:t>
            </a:r>
            <a:r>
              <a:rPr lang="en"/>
              <a:t> for Mac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Tailscale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 rotWithShape="1">
          <a:blip r:embed="rId6">
            <a:alphaModFix/>
          </a:blip>
          <a:srcRect b="7468" l="0" r="0" t="10368"/>
          <a:stretch/>
        </p:blipFill>
        <p:spPr>
          <a:xfrm>
            <a:off x="3986625" y="1225225"/>
            <a:ext cx="4927224" cy="60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7">
            <a:alphaModFix/>
          </a:blip>
          <a:srcRect b="0" l="0" r="0" t="22970"/>
          <a:stretch/>
        </p:blipFill>
        <p:spPr>
          <a:xfrm>
            <a:off x="-164150" y="3718225"/>
            <a:ext cx="3940950" cy="9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28025" y="3181350"/>
            <a:ext cx="5615975" cy="19977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" name="Google Shape;78;p15"/>
          <p:cNvCxnSpPr>
            <a:stCxn id="74" idx="1"/>
            <a:endCxn id="74" idx="3"/>
          </p:cNvCxnSpPr>
          <p:nvPr/>
        </p:nvCxnSpPr>
        <p:spPr>
          <a:xfrm>
            <a:off x="311700" y="2902225"/>
            <a:ext cx="852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9" name="Google Shape;79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44425" y="1600275"/>
            <a:ext cx="1435350" cy="125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</a:t>
            </a:r>
            <a:endParaRPr/>
          </a:p>
        </p:txBody>
      </p:sp>
      <p:sp>
        <p:nvSpPr>
          <p:cNvPr id="282" name="Google Shape;282;p42"/>
          <p:cNvSpPr txBox="1"/>
          <p:nvPr>
            <p:ph idx="1" type="body"/>
          </p:nvPr>
        </p:nvSpPr>
        <p:spPr>
          <a:xfrm>
            <a:off x="311700" y="1225225"/>
            <a:ext cx="8520600" cy="39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cd /Docker/2/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nano ./docker-compose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docker-compose up -d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 the browser go to localhost: whatever port you specified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docker-compose down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cd /Docker/1/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docker-compose down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What Our Documentation Will Look Like</a:t>
            </a:r>
            <a:endParaRPr/>
          </a:p>
        </p:txBody>
      </p:sp>
      <p:sp>
        <p:nvSpPr>
          <p:cNvPr id="293" name="Google Shape;293;p4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Copy of the Documentation For Viewing Purposes </a:t>
            </a:r>
            <a:endParaRPr/>
          </a:p>
        </p:txBody>
      </p:sp>
      <p:pic>
        <p:nvPicPr>
          <p:cNvPr id="294" name="Google Shape;29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7" y="1704075"/>
            <a:ext cx="3605950" cy="316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5975" y="1704075"/>
            <a:ext cx="2606626" cy="299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92600" y="1704075"/>
            <a:ext cx="2606624" cy="2273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92600" y="3217870"/>
            <a:ext cx="2606626" cy="1814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Experimentation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wanna try this out for yourself</a:t>
            </a:r>
            <a:endParaRPr/>
          </a:p>
        </p:txBody>
      </p:sp>
      <p:sp>
        <p:nvSpPr>
          <p:cNvPr id="308" name="Google Shape;308;p46"/>
          <p:cNvSpPr txBox="1"/>
          <p:nvPr>
            <p:ph idx="1" type="body"/>
          </p:nvPr>
        </p:nvSpPr>
        <p:spPr>
          <a:xfrm>
            <a:off x="311700" y="1149025"/>
            <a:ext cx="8520600" cy="4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don’t recommend vms, I </a:t>
            </a:r>
            <a:r>
              <a:rPr lang="en"/>
              <a:t>can't</a:t>
            </a:r>
            <a:r>
              <a:rPr lang="en"/>
              <a:t> get them to work properly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Try dual booting or use and old laptop or desktop as a home server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Look up self hosting projects like jellyfin, nextcloud, seafile, vaultwarden, etc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Use portainer, </a:t>
            </a:r>
            <a:r>
              <a:rPr lang="en"/>
              <a:t>it's</a:t>
            </a:r>
            <a:r>
              <a:rPr lang="en"/>
              <a:t> cleaner browser based docker compose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Google and stack exchange are your best friends for everything. “90% of a </a:t>
            </a:r>
            <a:r>
              <a:rPr lang="en"/>
              <a:t>programmer's</a:t>
            </a:r>
            <a:r>
              <a:rPr lang="en"/>
              <a:t> time is spent looking for someone else’s solution” (quote: my mechatronics teacher) and </a:t>
            </a:r>
            <a:r>
              <a:rPr lang="en"/>
              <a:t>it's</a:t>
            </a:r>
            <a:r>
              <a:rPr lang="en"/>
              <a:t> the same with linux users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Buy a cheap website to host 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Setup multiple minecraft servers at once (dm for the dns records cuz the internet is randomly really bad at explaining how to set them up properly)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7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8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 to lots of linux commands</a:t>
            </a:r>
            <a:endParaRPr/>
          </a:p>
        </p:txBody>
      </p:sp>
      <p:sp>
        <p:nvSpPr>
          <p:cNvPr id="319" name="Google Shape;319;p48"/>
          <p:cNvSpPr txBox="1"/>
          <p:nvPr>
            <p:ph idx="4294967295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https://github.com/AthenaShikata/Random/blob/main/many%20linux%20commands.txt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9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275" y="200025"/>
            <a:ext cx="4743450" cy="47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		login (can do before session)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0775" y="101025"/>
            <a:ext cx="3940950" cy="12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 rotWithShape="1">
          <a:blip r:embed="rId4">
            <a:alphaModFix/>
          </a:blip>
          <a:srcRect b="0" l="0" r="13434" t="0"/>
          <a:stretch/>
        </p:blipFill>
        <p:spPr>
          <a:xfrm>
            <a:off x="0" y="1147225"/>
            <a:ext cx="3125825" cy="2647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16"/>
          <p:cNvCxnSpPr/>
          <p:nvPr/>
        </p:nvCxnSpPr>
        <p:spPr>
          <a:xfrm flipH="1" rot="10800000">
            <a:off x="455725" y="1433800"/>
            <a:ext cx="1026900" cy="17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9" name="Google Shape;8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5666" y="1106700"/>
            <a:ext cx="2477763" cy="3744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Google Shape;90;p16"/>
          <p:cNvCxnSpPr/>
          <p:nvPr/>
        </p:nvCxnSpPr>
        <p:spPr>
          <a:xfrm flipH="1" rot="10800000">
            <a:off x="2823275" y="3915125"/>
            <a:ext cx="1026900" cy="17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1" name="Google Shape;9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98203" y="1147220"/>
            <a:ext cx="3125825" cy="34316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Google Shape;92;p16"/>
          <p:cNvCxnSpPr/>
          <p:nvPr/>
        </p:nvCxnSpPr>
        <p:spPr>
          <a:xfrm rot="10800000">
            <a:off x="7962200" y="3975050"/>
            <a:ext cx="795300" cy="587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6"/>
          <p:cNvSpPr/>
          <p:nvPr/>
        </p:nvSpPr>
        <p:spPr>
          <a:xfrm>
            <a:off x="995350" y="2623850"/>
            <a:ext cx="344100" cy="344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 Background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 rotWithShape="1">
          <a:blip r:embed="rId3">
            <a:alphaModFix/>
          </a:blip>
          <a:srcRect b="20600" l="0" r="0" t="22302"/>
          <a:stretch/>
        </p:blipFill>
        <p:spPr>
          <a:xfrm>
            <a:off x="0" y="764326"/>
            <a:ext cx="9144001" cy="3702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39725"/>
            <a:ext cx="4571999" cy="457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9725"/>
            <a:ext cx="4572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7150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6931" y="2122125"/>
            <a:ext cx="3090475" cy="26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 Setup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